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300" r:id="rId4"/>
    <p:sldId id="256" r:id="rId5"/>
    <p:sldId id="258" r:id="rId6"/>
    <p:sldId id="264" r:id="rId7"/>
    <p:sldId id="266" r:id="rId8"/>
    <p:sldId id="294" r:id="rId9"/>
    <p:sldId id="265" r:id="rId10"/>
    <p:sldId id="259" r:id="rId11"/>
    <p:sldId id="299" r:id="rId12"/>
    <p:sldId id="287" r:id="rId13"/>
    <p:sldId id="295" r:id="rId14"/>
    <p:sldId id="288" r:id="rId15"/>
    <p:sldId id="290" r:id="rId16"/>
    <p:sldId id="267" r:id="rId17"/>
    <p:sldId id="291" r:id="rId18"/>
    <p:sldId id="261" r:id="rId19"/>
    <p:sldId id="296" r:id="rId20"/>
    <p:sldId id="257" r:id="rId21"/>
    <p:sldId id="268" r:id="rId22"/>
    <p:sldId id="286" r:id="rId23"/>
    <p:sldId id="285" r:id="rId24"/>
    <p:sldId id="276" r:id="rId25"/>
    <p:sldId id="279" r:id="rId26"/>
    <p:sldId id="271" r:id="rId27"/>
    <p:sldId id="277" r:id="rId28"/>
    <p:sldId id="269" r:id="rId29"/>
    <p:sldId id="278" r:id="rId30"/>
    <p:sldId id="272" r:id="rId31"/>
    <p:sldId id="281" r:id="rId32"/>
    <p:sldId id="298" r:id="rId33"/>
    <p:sldId id="283" r:id="rId34"/>
    <p:sldId id="260" r:id="rId35"/>
    <p:sldId id="284" r:id="rId36"/>
    <p:sldId id="282" r:id="rId37"/>
    <p:sldId id="270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>
      <p:cViewPr varScale="1">
        <p:scale>
          <a:sx n="80" d="100"/>
          <a:sy n="80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A48B-3372-4DCA-9049-51D35CDA6A9F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FAC2-5ECC-4FD4-A481-2B96050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1" Type="http://schemas.microsoft.com/office/2007/relationships/media" Target="file://localhost/Users/laurancesuter/Desktop/soaring/ThermalCamp2015/Presentations/Tuesday/mushroomcap.wmv" TargetMode="External"/><Relationship Id="rId2" Type="http://schemas.openxmlformats.org/officeDocument/2006/relationships/video" Target="file://localhost/Users/laurancesuter/Desktop/soaring/ThermalCamp2015/Presentations/Tuesday/mushroomcap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2431" y="165219"/>
            <a:ext cx="8288286" cy="1685797"/>
          </a:xfrm>
          <a:prstGeom prst="rect">
            <a:avLst/>
          </a:prstGeom>
          <a:solidFill>
            <a:srgbClr val="4040D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2113" tIns="41057" rIns="82113" bIns="41057"/>
          <a:lstStyle/>
          <a:p>
            <a:endParaRPr lang="en-US" sz="22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44940" y="677958"/>
            <a:ext cx="8104712" cy="661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300" b="1" dirty="0" err="1" smtClean="0">
                <a:solidFill>
                  <a:srgbClr val="FFFFFF"/>
                </a:solidFill>
                <a:latin typeface="Calibri" pitchFamily="34" charset="0"/>
              </a:rPr>
              <a:t>Thermalling</a:t>
            </a:r>
            <a:r>
              <a:rPr lang="en-US" sz="4300" b="1" dirty="0" smtClean="0">
                <a:solidFill>
                  <a:srgbClr val="FFFFFF"/>
                </a:solidFill>
                <a:latin typeface="Calibri" pitchFamily="34" charset="0"/>
              </a:rPr>
              <a:t> Skills -2</a:t>
            </a:r>
            <a:endParaRPr lang="en-US" sz="43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143362" y="1928025"/>
            <a:ext cx="7137697" cy="5824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113" tIns="41057" rIns="82113" bIns="41057"/>
          <a:lstStyle/>
          <a:p>
            <a:endParaRPr lang="en-US"/>
          </a:p>
        </p:txBody>
      </p:sp>
      <p:pic>
        <p:nvPicPr>
          <p:cNvPr id="13" name="Picture 12" descr="A-graphic-of-a-glider-flying-by-extracting-energy-from-air-currents1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563" y="1950427"/>
            <a:ext cx="5550579" cy="3588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0784" y="5638800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Larry </a:t>
            </a:r>
            <a:r>
              <a:rPr lang="en-US" b="1" dirty="0" err="1" smtClean="0"/>
              <a:t>Suter</a:t>
            </a:r>
            <a:endParaRPr lang="en-US" b="1" dirty="0" smtClean="0"/>
          </a:p>
          <a:p>
            <a:pPr algn="ctr"/>
            <a:r>
              <a:rPr lang="en-US" b="1" dirty="0" smtClean="0"/>
              <a:t>Air Sailing Thermal Camp</a:t>
            </a:r>
          </a:p>
          <a:p>
            <a:pPr algn="ctr"/>
            <a:r>
              <a:rPr lang="en-US" b="1" dirty="0" smtClean="0"/>
              <a:t>June </a:t>
            </a:r>
            <a:r>
              <a:rPr lang="en-US" b="1" dirty="0" smtClean="0"/>
              <a:t>7, 2016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TimeVsAngleAndSpeed.jpg"/>
          <p:cNvPicPr>
            <a:picLocks noChangeAspect="1"/>
          </p:cNvPicPr>
          <p:nvPr/>
        </p:nvPicPr>
        <p:blipFill>
          <a:blip r:embed="rId2" cstate="print"/>
          <a:srcRect b="51869"/>
          <a:stretch>
            <a:fillRect/>
          </a:stretch>
        </p:blipFill>
        <p:spPr>
          <a:xfrm>
            <a:off x="76200" y="1524000"/>
            <a:ext cx="887767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speed/bank angles that give this approximately 150 meter circle correspond to a circle time of 18-20 seconds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2031" b="6116"/>
          <a:stretch>
            <a:fillRect/>
          </a:stretch>
        </p:blipFill>
        <p:spPr bwMode="auto">
          <a:xfrm>
            <a:off x="624441" y="2258557"/>
            <a:ext cx="7215752" cy="396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9143" b="82011"/>
          <a:stretch>
            <a:fillRect/>
          </a:stretch>
        </p:blipFill>
        <p:spPr bwMode="auto">
          <a:xfrm>
            <a:off x="0" y="914400"/>
            <a:ext cx="8873700" cy="13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461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This is why we’ve been saying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TimeVsAngleAndSpeed.jpg"/>
          <p:cNvPicPr>
            <a:picLocks noChangeAspect="1"/>
          </p:cNvPicPr>
          <p:nvPr/>
        </p:nvPicPr>
        <p:blipFill>
          <a:blip r:embed="rId2" cstate="print"/>
          <a:srcRect b="51869"/>
          <a:stretch>
            <a:fillRect/>
          </a:stretch>
        </p:blipFill>
        <p:spPr>
          <a:xfrm>
            <a:off x="266330" y="1371600"/>
            <a:ext cx="887767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Set as a goal to leave thermal camp able to fly approximately constant speed and bank circles that take about 18-22 seconds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Today, time a few of your circles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You’ll probably find it easier to circle at 50-55kts rather than 45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With more practice you’ll be able to get smaller diameter circles later this summer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TimeVsAngleAndSpeed.jpg"/>
          <p:cNvPicPr>
            <a:picLocks noChangeAspect="1"/>
          </p:cNvPicPr>
          <p:nvPr/>
        </p:nvPicPr>
        <p:blipFill>
          <a:blip r:embed="rId2" cstate="print"/>
          <a:srcRect b="51869"/>
          <a:stretch>
            <a:fillRect/>
          </a:stretch>
        </p:blipFill>
        <p:spPr>
          <a:xfrm>
            <a:off x="266330" y="1371600"/>
            <a:ext cx="887767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shaded areas are circles with diameters &gt;~800’ . This big a circle is not going to get you climbing fast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1219200"/>
            <a:ext cx="81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It’s because “the single factor which influences cross-country speed that the pilot can do the most about is the rate of climb”- M. Teeter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just said that “Circles 800’ are not going to get you climbing fast.” Why should we care about climbing fast?</a:t>
            </a:r>
            <a:endParaRPr lang="en-US" sz="2400" b="1" dirty="0"/>
          </a:p>
        </p:txBody>
      </p:sp>
      <p:pic>
        <p:nvPicPr>
          <p:cNvPr id="6" name="Picture 5" descr="IMG_5661.JPG"/>
          <p:cNvPicPr>
            <a:picLocks noChangeAspect="1"/>
          </p:cNvPicPr>
          <p:nvPr/>
        </p:nvPicPr>
        <p:blipFill>
          <a:blip r:embed="rId2" cstate="print"/>
          <a:srcRect t="26570" r="1667" b="20992"/>
          <a:stretch>
            <a:fillRect/>
          </a:stretch>
        </p:blipFill>
        <p:spPr>
          <a:xfrm>
            <a:off x="76200" y="1981200"/>
            <a:ext cx="8991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“The single factor which influences cross-country speed that the pilot can do the most about is the rate of climb”</a:t>
            </a:r>
            <a:endParaRPr lang="en-US" sz="2400" b="1" dirty="0"/>
          </a:p>
        </p:txBody>
      </p:sp>
      <p:pic>
        <p:nvPicPr>
          <p:cNvPr id="7" name="Picture 6" descr="IMG_5663.JPG"/>
          <p:cNvPicPr>
            <a:picLocks noChangeAspect="1"/>
          </p:cNvPicPr>
          <p:nvPr/>
        </p:nvPicPr>
        <p:blipFill>
          <a:blip r:embed="rId2" cstate="print"/>
          <a:srcRect l="4167" t="15803" r="3333" b="9169"/>
          <a:stretch>
            <a:fillRect/>
          </a:stretch>
        </p:blipFill>
        <p:spPr>
          <a:xfrm>
            <a:off x="533401" y="1143000"/>
            <a:ext cx="842712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'sSoGr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57" y="152400"/>
            <a:ext cx="8189943" cy="6585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 this camp and throughout this summer, actively work on:</a:t>
            </a:r>
          </a:p>
          <a:p>
            <a:endParaRPr lang="en-US" b="1" dirty="0" smtClean="0"/>
          </a:p>
          <a:p>
            <a:r>
              <a:rPr lang="en-US" b="1" dirty="0" smtClean="0"/>
              <a:t>Getting your </a:t>
            </a:r>
            <a:r>
              <a:rPr lang="en-US" b="1" dirty="0" err="1" smtClean="0"/>
              <a:t>thermalling</a:t>
            </a:r>
            <a:r>
              <a:rPr lang="en-US" b="1" dirty="0" smtClean="0"/>
              <a:t> circles down to about 20 seconds with good speed control</a:t>
            </a:r>
          </a:p>
          <a:p>
            <a:endParaRPr lang="en-US" b="1" dirty="0" smtClean="0"/>
          </a:p>
          <a:p>
            <a:r>
              <a:rPr lang="en-US" b="1" dirty="0" smtClean="0"/>
              <a:t>Once you’ve found a thermal, efficiently centering it with this ~20 second circle to allow you to climb rapidly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162050"/>
            <a:ext cx="65722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BTW, the screws fastening your instruments to the panel are a useful tool for estimating bank angle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794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 diagonally opposite screws are parallel to the horizon, you’re at 45 degrees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6595" y="135815"/>
            <a:ext cx="7493281" cy="7028021"/>
            <a:chOff x="754062" y="153987"/>
            <a:chExt cx="8229600" cy="7968344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754062" y="153987"/>
              <a:ext cx="8229600" cy="7968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1439862" y="915987"/>
              <a:ext cx="6768058" cy="6553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049462" y="1471157"/>
              <a:ext cx="5486400" cy="531222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3081627" y="2451864"/>
              <a:ext cx="3429000" cy="332014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4030662" y="3432571"/>
              <a:ext cx="1571918" cy="152201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3120" y="807894"/>
            <a:ext cx="616274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sink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3235" y="1345557"/>
            <a:ext cx="704695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2 </a:t>
            </a:r>
            <a:r>
              <a:rPr lang="en-US" sz="2200" dirty="0" err="1" smtClean="0"/>
              <a:t>kts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06826" y="2219259"/>
            <a:ext cx="704695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5 </a:t>
            </a:r>
            <a:r>
              <a:rPr lang="en-US" sz="2200" dirty="0" err="1" smtClean="0"/>
              <a:t>kts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5591" y="3227377"/>
            <a:ext cx="704695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8 </a:t>
            </a:r>
            <a:r>
              <a:rPr lang="en-US" sz="2200" dirty="0" err="1" smtClean="0"/>
              <a:t>kts</a:t>
            </a:r>
            <a:endParaRPr lang="en-US" sz="2200" dirty="0"/>
          </a:p>
        </p:txBody>
      </p:sp>
      <p:sp>
        <p:nvSpPr>
          <p:cNvPr id="20" name="Right Arrow 19"/>
          <p:cNvSpPr/>
          <p:nvPr/>
        </p:nvSpPr>
        <p:spPr bwMode="auto">
          <a:xfrm rot="10800000">
            <a:off x="7069760" y="999226"/>
            <a:ext cx="1803938" cy="60487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13" tIns="41057" rIns="82113" bIns="41057" numCol="1" rtlCol="0" anchor="t" anchorCtr="0" compatLnSpc="1">
            <a:prstTxWarp prst="textNoShape">
              <a:avLst/>
            </a:prstTxWarp>
          </a:bodyPr>
          <a:lstStyle/>
          <a:p>
            <a:pPr defTabSz="8211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4200" y="807894"/>
            <a:ext cx="667570" cy="359915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27" name="Right Brace 26"/>
          <p:cNvSpPr>
            <a:spLocks noChangeAspect="1"/>
          </p:cNvSpPr>
          <p:nvPr/>
        </p:nvSpPr>
        <p:spPr bwMode="auto">
          <a:xfrm rot="5400000">
            <a:off x="5722242" y="3779073"/>
            <a:ext cx="336039" cy="124888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13" tIns="41057" rIns="82113" bIns="41057" numCol="1" rtlCol="0" anchor="t" anchorCtr="0" compatLnSpc="1">
            <a:prstTxWarp prst="textNoShape">
              <a:avLst/>
            </a:prstTxWarp>
          </a:bodyPr>
          <a:lstStyle/>
          <a:p>
            <a:pPr defTabSz="8211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43351" y="4504325"/>
            <a:ext cx="638716" cy="359915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dirty="0" smtClean="0"/>
              <a:t>3 sec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-5340000" flipV="1">
            <a:off x="5872783" y="3512989"/>
            <a:ext cx="0" cy="12488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5130808" y="1681596"/>
            <a:ext cx="2632774" cy="2419482"/>
          </a:xfrm>
          <a:prstGeom prst="ellipse">
            <a:avLst/>
          </a:prstGeom>
          <a:noFill/>
          <a:ln w="57150" cap="flat" cmpd="sng" algn="ctr">
            <a:solidFill>
              <a:srgbClr val="0000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2113" tIns="41057" rIns="82113" bIns="41057" numCol="1" rtlCol="0" anchor="t" anchorCtr="0" compatLnSpc="1">
            <a:prstTxWarp prst="textNoShape">
              <a:avLst/>
            </a:prstTxWarp>
          </a:bodyPr>
          <a:lstStyle/>
          <a:p>
            <a:pPr defTabSz="8211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5320" y="5041988"/>
            <a:ext cx="1901882" cy="359915"/>
          </a:xfrm>
          <a:prstGeom prst="rect">
            <a:avLst/>
          </a:prstGeom>
          <a:solidFill>
            <a:schemeClr val="bg1"/>
          </a:solidFill>
        </p:spPr>
        <p:txBody>
          <a:bodyPr wrap="none" lIns="82113" tIns="41057" rIns="82113" bIns="41057" rtlCol="0">
            <a:spAutoFit/>
          </a:bodyPr>
          <a:lstStyle/>
          <a:p>
            <a:r>
              <a:rPr lang="en-US" dirty="0" err="1" smtClean="0"/>
              <a:t>Vario</a:t>
            </a:r>
            <a:r>
              <a:rPr lang="en-US" dirty="0" smtClean="0"/>
              <a:t> rising and &gt;0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6514702" y="4168286"/>
            <a:ext cx="555058" cy="8737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947560" y="1681596"/>
            <a:ext cx="2632774" cy="2419482"/>
          </a:xfrm>
          <a:prstGeom prst="ellipse">
            <a:avLst/>
          </a:prstGeom>
          <a:noFill/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13" tIns="41057" rIns="82113" bIns="41057" numCol="1" rtlCol="0" anchor="t" anchorCtr="0" compatLnSpc="1">
            <a:prstTxWarp prst="textNoShape">
              <a:avLst/>
            </a:prstTxWarp>
          </a:bodyPr>
          <a:lstStyle/>
          <a:p>
            <a:pPr defTabSz="8211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1" y="45910"/>
            <a:ext cx="6172200" cy="944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2113" tIns="41057" rIns="82113" bIns="41057" rtlCol="0">
            <a:spAutoFit/>
          </a:bodyPr>
          <a:lstStyle/>
          <a:p>
            <a:r>
              <a:rPr lang="en-US" sz="2800" b="1" dirty="0" smtClean="0"/>
              <a:t>Yesterday we talked about using the rise of the </a:t>
            </a:r>
            <a:r>
              <a:rPr lang="en-US" sz="2800" b="1" dirty="0" err="1" smtClean="0"/>
              <a:t>vario</a:t>
            </a:r>
            <a:r>
              <a:rPr lang="en-US" sz="2800" b="1" dirty="0" smtClean="0"/>
              <a:t> as our cue to roll out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867400"/>
            <a:ext cx="87630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use the rise of the </a:t>
            </a:r>
            <a:r>
              <a:rPr lang="en-US" sz="2400" b="1" dirty="0" err="1" smtClean="0"/>
              <a:t>vario</a:t>
            </a:r>
            <a:r>
              <a:rPr lang="en-US" sz="2400" b="1" dirty="0" smtClean="0"/>
              <a:t> as our cue to roll out and not absolute </a:t>
            </a:r>
            <a:r>
              <a:rPr lang="en-US" sz="2400" b="1" dirty="0" err="1" smtClean="0"/>
              <a:t>vario</a:t>
            </a:r>
            <a:r>
              <a:rPr lang="en-US" sz="2400" b="1" dirty="0" smtClean="0"/>
              <a:t> values because of “</a:t>
            </a:r>
            <a:r>
              <a:rPr lang="en-US" sz="2400" b="1" dirty="0" err="1" smtClean="0"/>
              <a:t>variometer</a:t>
            </a:r>
            <a:r>
              <a:rPr lang="en-US" sz="2400" b="1" dirty="0" smtClean="0"/>
              <a:t> lag”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76200"/>
            <a:ext cx="8603397" cy="7100222"/>
          </a:xfrm>
          <a:prstGeom prst="rect">
            <a:avLst/>
          </a:prstGeom>
          <a:noFill/>
        </p:spPr>
        <p:txBody>
          <a:bodyPr wrap="square" lIns="82113" tIns="41057" rIns="82113" bIns="41057" rtlCol="0">
            <a:spAutoFit/>
          </a:bodyPr>
          <a:lstStyle/>
          <a:p>
            <a:r>
              <a:rPr lang="en-US" sz="2400" b="1" dirty="0" smtClean="0"/>
              <a:t>Earlier today and yesterday we provided answers to fundamental questions of </a:t>
            </a:r>
            <a:r>
              <a:rPr lang="en-US" sz="2400" b="1" dirty="0" err="1" smtClean="0"/>
              <a:t>thermalling</a:t>
            </a:r>
            <a:r>
              <a:rPr lang="en-US" sz="2400" b="1" dirty="0" smtClean="0"/>
              <a:t>:</a:t>
            </a:r>
          </a:p>
          <a:p>
            <a:endParaRPr lang="en-US" sz="2400" b="1" dirty="0" smtClean="0"/>
          </a:p>
          <a:p>
            <a:pPr marL="718490" lvl="1" indent="-307924"/>
            <a:r>
              <a:rPr lang="en-US" sz="2400" b="1" dirty="0" smtClean="0"/>
              <a:t>Where should I be looking to find a thermal?</a:t>
            </a:r>
          </a:p>
          <a:p>
            <a:pPr marL="718490" lvl="1" indent="-307924">
              <a:buFont typeface="+mj-lt"/>
              <a:buAutoNum type="arabicPeriod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18490" lvl="1" indent="-307924"/>
            <a:r>
              <a:rPr lang="en-US" sz="2400" b="1" dirty="0" smtClean="0"/>
              <a:t>Is this a thermal? </a:t>
            </a:r>
          </a:p>
          <a:p>
            <a:pPr marL="1231697" lvl="2" indent="-410566"/>
            <a:r>
              <a:rPr lang="en-US" sz="2400" b="1" dirty="0" smtClean="0"/>
              <a:t>If you’re in lift for 3 seconds, assume it’s a thermal</a:t>
            </a:r>
          </a:p>
          <a:p>
            <a:pPr marL="718490" lvl="1" indent="-307924"/>
            <a:endParaRPr lang="en-US" sz="2400" b="1" dirty="0" smtClean="0"/>
          </a:p>
          <a:p>
            <a:pPr marL="718490" lvl="1" indent="-307924"/>
            <a:r>
              <a:rPr lang="en-US" sz="2400" b="1" dirty="0" smtClean="0"/>
              <a:t>When should I begin turning?</a:t>
            </a:r>
          </a:p>
          <a:p>
            <a:pPr marL="1129055" lvl="2" indent="-307924"/>
            <a:r>
              <a:rPr lang="en-US" sz="2400" b="1" dirty="0" smtClean="0"/>
              <a:t>After you’ve been in lift for 3 seconds</a:t>
            </a:r>
          </a:p>
          <a:p>
            <a:pPr marL="718490" lvl="1" indent="-307924"/>
            <a:endParaRPr lang="en-US" sz="2400" b="1" dirty="0" smtClean="0"/>
          </a:p>
          <a:p>
            <a:pPr marL="718490" lvl="1" indent="-307924"/>
            <a:r>
              <a:rPr lang="en-US" sz="2400" b="1" dirty="0" smtClean="0"/>
              <a:t>Which way should I turn?</a:t>
            </a:r>
          </a:p>
          <a:p>
            <a:pPr marL="1129055" lvl="2" indent="-307924"/>
            <a:r>
              <a:rPr lang="en-US" sz="2400" b="1" dirty="0" smtClean="0"/>
              <a:t>The set of rules tells you</a:t>
            </a:r>
          </a:p>
          <a:p>
            <a:pPr marL="718490" lvl="1" indent="-307924"/>
            <a:endParaRPr lang="en-US" sz="2400" b="1" dirty="0" smtClean="0"/>
          </a:p>
          <a:p>
            <a:pPr marL="718490" lvl="1" indent="-307924"/>
            <a:r>
              <a:rPr lang="en-US" sz="2400" b="1" dirty="0" smtClean="0"/>
              <a:t>How do I go about “centering” the thermal (be in strong lift the entire circle)?</a:t>
            </a:r>
          </a:p>
          <a:p>
            <a:pPr marL="1129055" lvl="2" indent="-307924"/>
            <a:r>
              <a:rPr lang="en-US" sz="2400" b="1" dirty="0" smtClean="0"/>
              <a:t>Roll out on a rising, positive </a:t>
            </a:r>
            <a:r>
              <a:rPr lang="en-US" sz="2400" b="1" dirty="0" err="1" smtClean="0"/>
              <a:t>vario</a:t>
            </a:r>
            <a:r>
              <a:rPr lang="en-US" sz="2400" b="1" dirty="0" smtClean="0"/>
              <a:t>, then roll back in again</a:t>
            </a:r>
          </a:p>
          <a:p>
            <a:pPr marL="1129055" lvl="2" indent="-307924"/>
            <a:r>
              <a:rPr lang="en-US" sz="2400" b="1" dirty="0" smtClean="0"/>
              <a:t>The roll-out, roll back in should take about three seconds</a:t>
            </a:r>
          </a:p>
          <a:p>
            <a:pPr marL="1129055" lvl="2" indent="-307924"/>
            <a:endParaRPr lang="en-US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Varios</a:t>
            </a:r>
            <a:r>
              <a:rPr lang="en-US" sz="2400" b="1" dirty="0" smtClean="0"/>
              <a:t> don’t respond instantaneously.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Mechanical </a:t>
            </a:r>
            <a:r>
              <a:rPr lang="en-US" dirty="0" err="1" smtClean="0"/>
              <a:t>varios</a:t>
            </a:r>
            <a:r>
              <a:rPr lang="en-US" dirty="0" smtClean="0"/>
              <a:t> (flow of air from static port to a “flask” via a small </a:t>
            </a:r>
            <a:r>
              <a:rPr lang="en-US" dirty="0" err="1" smtClean="0"/>
              <a:t>orfice</a:t>
            </a:r>
            <a:r>
              <a:rPr lang="en-US" dirty="0" smtClean="0"/>
              <a:t>) have a time constant ~3 seconds (old equipment) to ~1.5 seconds (modern mechanical </a:t>
            </a:r>
            <a:r>
              <a:rPr lang="en-US" dirty="0" err="1" smtClean="0"/>
              <a:t>vario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 err="1" smtClean="0"/>
              <a:t>vairo’s</a:t>
            </a:r>
            <a:r>
              <a:rPr lang="en-US" dirty="0" smtClean="0"/>
              <a:t> “time constant” is defined as the length of time the instrument takes to reach 65 % of its final reading in response to a sudden change in vertical speed. The time constant serves as a standard for gauging speed of response of different </a:t>
            </a:r>
            <a:r>
              <a:rPr lang="en-US" dirty="0" err="1" smtClean="0"/>
              <a:t>varios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varios</a:t>
            </a:r>
            <a:r>
              <a:rPr lang="en-US" dirty="0" smtClean="0"/>
              <a:t> (Pressure </a:t>
            </a:r>
            <a:r>
              <a:rPr lang="en-US" dirty="0" err="1" smtClean="0"/>
              <a:t>transducer+computer</a:t>
            </a:r>
            <a:r>
              <a:rPr lang="en-US" dirty="0" smtClean="0"/>
              <a:t>) can have time constants as small as 0.5 sec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Cambridge L-</a:t>
            </a:r>
            <a:r>
              <a:rPr lang="en-US" dirty="0" err="1" smtClean="0"/>
              <a:t>nav</a:t>
            </a:r>
            <a:r>
              <a:rPr lang="en-US" dirty="0"/>
              <a:t> </a:t>
            </a:r>
            <a:r>
              <a:rPr lang="en-US" dirty="0" smtClean="0"/>
              <a:t>has three settings: 0.6 sec, 0.9 sec and 1.5 sec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Newer, Tasman </a:t>
            </a:r>
            <a:r>
              <a:rPr lang="en-US" dirty="0" err="1" smtClean="0"/>
              <a:t>varios</a:t>
            </a:r>
            <a:r>
              <a:rPr lang="en-US" dirty="0" smtClean="0"/>
              <a:t> have adjustable time constants of 1 to 4.5 seconds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Pilots tend to prefer the faster time constant. That’s my opinion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If you have an electronic </a:t>
            </a:r>
            <a:r>
              <a:rPr lang="en-US" dirty="0" err="1" smtClean="0"/>
              <a:t>vario</a:t>
            </a:r>
            <a:r>
              <a:rPr lang="en-US" dirty="0" smtClean="0"/>
              <a:t>, learn how to change the time constant and experiment with the settings.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cartoon from Bob Wanders’ </a:t>
            </a:r>
            <a:r>
              <a:rPr lang="en-US" sz="2400" b="1" dirty="0" err="1" smtClean="0"/>
              <a:t>Thermalling</a:t>
            </a:r>
            <a:r>
              <a:rPr lang="en-US" sz="2400" b="1" dirty="0" smtClean="0"/>
              <a:t> Made Easy shows how a </a:t>
            </a:r>
            <a:r>
              <a:rPr lang="en-US" sz="2400" b="1" dirty="0" err="1" smtClean="0"/>
              <a:t>vario</a:t>
            </a:r>
            <a:r>
              <a:rPr lang="en-US" sz="2400" b="1" dirty="0" smtClean="0"/>
              <a:t> with a long time-constant can be misinterpreted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4" name="Picture 3" descr="VarioL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382000" cy="4525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you have a </a:t>
            </a:r>
            <a:r>
              <a:rPr lang="en-US" sz="2400" b="1" dirty="0" err="1" smtClean="0"/>
              <a:t>vario</a:t>
            </a:r>
            <a:r>
              <a:rPr lang="en-US" sz="2400" b="1" dirty="0" smtClean="0"/>
              <a:t> with a long time-constant you’ll be better off responding to the trend of the </a:t>
            </a:r>
            <a:r>
              <a:rPr lang="en-US" sz="2400" b="1" dirty="0" err="1" smtClean="0"/>
              <a:t>vario’s</a:t>
            </a:r>
            <a:r>
              <a:rPr lang="en-US" sz="2400" b="1" dirty="0" smtClean="0"/>
              <a:t> needle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5" name="Picture 4" descr="VarioLa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469810" cy="4636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609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doing 18-21 second </a:t>
            </a:r>
            <a:r>
              <a:rPr lang="en-US" sz="2400" b="1" dirty="0" err="1" smtClean="0"/>
              <a:t>thermalling</a:t>
            </a:r>
            <a:r>
              <a:rPr lang="en-US" sz="2400" b="1" dirty="0" smtClean="0"/>
              <a:t> circles, you’re turning at about 20 degrees per second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a 3 second time constant, the information from your </a:t>
            </a:r>
            <a:r>
              <a:rPr lang="en-US" b="1" dirty="0" err="1" smtClean="0"/>
              <a:t>vario</a:t>
            </a:r>
            <a:r>
              <a:rPr lang="en-US" b="1" dirty="0" smtClean="0"/>
              <a:t> represents what was going on some 60 degrees ago</a:t>
            </a:r>
          </a:p>
          <a:p>
            <a:endParaRPr lang="en-US" b="1" dirty="0" smtClean="0"/>
          </a:p>
          <a:p>
            <a:r>
              <a:rPr lang="en-US" b="1" dirty="0" smtClean="0"/>
              <a:t>With a 1 second time constant, it’s about 20 degrees ago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meck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5250248" cy="2438400"/>
          </a:xfrm>
          <a:prstGeom prst="rect">
            <a:avLst/>
          </a:prstGeom>
        </p:spPr>
      </p:pic>
      <p:pic>
        <p:nvPicPr>
          <p:cNvPr id="3" name="Picture 2" descr="Petmecky2.jpg"/>
          <p:cNvPicPr>
            <a:picLocks noChangeAspect="1"/>
          </p:cNvPicPr>
          <p:nvPr/>
        </p:nvPicPr>
        <p:blipFill>
          <a:blip r:embed="rId3" cstate="print"/>
          <a:srcRect l="7378" t="45966" r="63037" b="20420"/>
          <a:stretch>
            <a:fillRect/>
          </a:stretch>
        </p:blipFill>
        <p:spPr>
          <a:xfrm>
            <a:off x="76200" y="3460230"/>
            <a:ext cx="4495800" cy="31691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71293" y="3505200"/>
            <a:ext cx="4372707" cy="3158067"/>
            <a:chOff x="4771293" y="3505200"/>
            <a:chExt cx="4372707" cy="3158067"/>
          </a:xfrm>
        </p:grpSpPr>
        <p:pic>
          <p:nvPicPr>
            <p:cNvPr id="4" name="Picture 3" descr="Petmecky3.jpg"/>
            <p:cNvPicPr>
              <a:picLocks noChangeAspect="1"/>
            </p:cNvPicPr>
            <p:nvPr/>
          </p:nvPicPr>
          <p:blipFill>
            <a:blip r:embed="rId4" cstate="print"/>
            <a:srcRect l="6825" t="51354" r="62698" b="13452"/>
            <a:stretch>
              <a:fillRect/>
            </a:stretch>
          </p:blipFill>
          <p:spPr>
            <a:xfrm>
              <a:off x="4771293" y="3505200"/>
              <a:ext cx="4372707" cy="31580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53000" y="3543300"/>
              <a:ext cx="2819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Excellent article on </a:t>
            </a:r>
            <a:r>
              <a:rPr lang="en-US" sz="2400" b="1" dirty="0" err="1" smtClean="0"/>
              <a:t>thermaling</a:t>
            </a:r>
            <a:r>
              <a:rPr lang="en-US" sz="2400" b="1" dirty="0" smtClean="0"/>
              <a:t> from Soaring, February, 1992</a:t>
            </a:r>
            <a:r>
              <a:rPr lang="en-US" sz="2400" b="1" dirty="0"/>
              <a:t> </a:t>
            </a:r>
            <a:r>
              <a:rPr lang="en-US" sz="2400" b="1" dirty="0" smtClean="0"/>
              <a:t>with emphasis on using </a:t>
            </a:r>
            <a:r>
              <a:rPr lang="en-US" sz="2400" b="1" u="sng" dirty="0" smtClean="0"/>
              <a:t>changes</a:t>
            </a:r>
            <a:r>
              <a:rPr lang="en-US" sz="2400" b="1" dirty="0" smtClean="0"/>
              <a:t> in the </a:t>
            </a:r>
            <a:r>
              <a:rPr lang="en-US" sz="2400" b="1" dirty="0" err="1" smtClean="0"/>
              <a:t>vario</a:t>
            </a:r>
            <a:r>
              <a:rPr lang="en-US" sz="2400" b="1" dirty="0" smtClean="0"/>
              <a:t> to center a thermal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tmecky2.jpg"/>
          <p:cNvPicPr>
            <a:picLocks noChangeAspect="1"/>
          </p:cNvPicPr>
          <p:nvPr/>
        </p:nvPicPr>
        <p:blipFill>
          <a:blip r:embed="rId2" cstate="print"/>
          <a:srcRect l="66305" t="45966" r="3140" b="17098"/>
          <a:stretch>
            <a:fillRect/>
          </a:stretch>
        </p:blipFill>
        <p:spPr>
          <a:xfrm>
            <a:off x="1295400" y="5334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tmecky3.jpg"/>
          <p:cNvPicPr>
            <a:picLocks noChangeAspect="1"/>
          </p:cNvPicPr>
          <p:nvPr/>
        </p:nvPicPr>
        <p:blipFill>
          <a:blip r:embed="rId2" cstate="print"/>
          <a:srcRect l="67779" t="16858" r="1744" b="3173"/>
          <a:stretch>
            <a:fillRect/>
          </a:stretch>
        </p:blipFill>
        <p:spPr>
          <a:xfrm>
            <a:off x="76200" y="76200"/>
            <a:ext cx="3962400" cy="6736080"/>
          </a:xfrm>
          <a:prstGeom prst="rect">
            <a:avLst/>
          </a:prstGeom>
        </p:spPr>
      </p:pic>
      <p:pic>
        <p:nvPicPr>
          <p:cNvPr id="5" name="Picture 4" descr="Petmkecky4.jpg"/>
          <p:cNvPicPr>
            <a:picLocks noChangeAspect="1"/>
          </p:cNvPicPr>
          <p:nvPr/>
        </p:nvPicPr>
        <p:blipFill>
          <a:blip r:embed="rId3" cstate="print"/>
          <a:srcRect l="2840" r="66292" b="79115"/>
          <a:stretch>
            <a:fillRect/>
          </a:stretch>
        </p:blipFill>
        <p:spPr>
          <a:xfrm>
            <a:off x="4343400" y="152400"/>
            <a:ext cx="426720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6595" y="135815"/>
            <a:ext cx="7493281" cy="7028021"/>
            <a:chOff x="754062" y="153987"/>
            <a:chExt cx="8229600" cy="7968344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754062" y="153987"/>
              <a:ext cx="8229600" cy="7968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1439862" y="915987"/>
              <a:ext cx="6768058" cy="6553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635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049462" y="1471157"/>
              <a:ext cx="5486400" cy="531222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3081627" y="2451864"/>
              <a:ext cx="3429000" cy="332014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4030662" y="3432571"/>
              <a:ext cx="1571918" cy="152201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211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 smtClean="0">
                <a:latin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3120" y="807894"/>
            <a:ext cx="616274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sink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3235" y="1345557"/>
            <a:ext cx="704695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2 </a:t>
            </a:r>
            <a:r>
              <a:rPr lang="en-US" sz="2200" dirty="0" err="1" smtClean="0"/>
              <a:t>kts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06826" y="2219259"/>
            <a:ext cx="704695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5 </a:t>
            </a:r>
            <a:r>
              <a:rPr lang="en-US" sz="2200" dirty="0" err="1" smtClean="0"/>
              <a:t>kts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5591" y="3227377"/>
            <a:ext cx="704695" cy="421470"/>
          </a:xfrm>
          <a:prstGeom prst="rect">
            <a:avLst/>
          </a:prstGeom>
          <a:noFill/>
        </p:spPr>
        <p:txBody>
          <a:bodyPr wrap="none" lIns="82113" tIns="41057" rIns="82113" bIns="41057" rtlCol="0">
            <a:spAutoFit/>
          </a:bodyPr>
          <a:lstStyle/>
          <a:p>
            <a:r>
              <a:rPr lang="en-US" sz="2200" dirty="0" smtClean="0"/>
              <a:t>8 </a:t>
            </a:r>
            <a:r>
              <a:rPr lang="en-US" sz="2200" dirty="0" err="1" smtClean="0"/>
              <a:t>kts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400"/>
            <a:ext cx="8603397" cy="421470"/>
          </a:xfrm>
          <a:prstGeom prst="rect">
            <a:avLst/>
          </a:prstGeom>
          <a:noFill/>
        </p:spPr>
        <p:txBody>
          <a:bodyPr wrap="square" lIns="82113" tIns="41057" rIns="82113" bIns="41057" rtlCol="0">
            <a:spAutoFit/>
          </a:bodyPr>
          <a:lstStyle/>
          <a:p>
            <a:pPr marL="821131" lvl="1" indent="-410566"/>
            <a:r>
              <a:rPr lang="en-US" sz="2200" b="1" dirty="0" smtClean="0"/>
              <a:t>Real thermals are not always (rarely?) uniform in cross-section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6172200"/>
            <a:ext cx="643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 many reasons: </a:t>
            </a:r>
            <a:r>
              <a:rPr lang="en-US" b="1" dirty="0" err="1" smtClean="0"/>
              <a:t>eg</a:t>
            </a:r>
            <a:r>
              <a:rPr lang="en-US" b="1" dirty="0" smtClean="0"/>
              <a:t>, two nearby thermals merging with altitude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tensteinThermal1.jpg"/>
          <p:cNvPicPr>
            <a:picLocks noChangeAspect="1"/>
          </p:cNvPicPr>
          <p:nvPr/>
        </p:nvPicPr>
        <p:blipFill>
          <a:blip r:embed="rId2" cstate="print"/>
          <a:srcRect l="9789" t="66283" r="7075" b="2452"/>
          <a:stretch>
            <a:fillRect/>
          </a:stretch>
        </p:blipFill>
        <p:spPr>
          <a:xfrm>
            <a:off x="228600" y="1295400"/>
            <a:ext cx="4072965" cy="4419600"/>
          </a:xfrm>
          <a:prstGeom prst="rect">
            <a:avLst/>
          </a:prstGeom>
        </p:spPr>
      </p:pic>
      <p:pic>
        <p:nvPicPr>
          <p:cNvPr id="3" name="Picture 2" descr="HertensteinThermal2.jpg"/>
          <p:cNvPicPr>
            <a:picLocks noChangeAspect="1"/>
          </p:cNvPicPr>
          <p:nvPr/>
        </p:nvPicPr>
        <p:blipFill>
          <a:blip r:embed="rId3" cstate="print"/>
          <a:srcRect t="3333" r="5114"/>
          <a:stretch>
            <a:fillRect/>
          </a:stretch>
        </p:blipFill>
        <p:spPr>
          <a:xfrm>
            <a:off x="4724400" y="1295400"/>
            <a:ext cx="41148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40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Hertenstein</a:t>
            </a:r>
            <a:r>
              <a:rPr lang="en-US" sz="2400" b="1" dirty="0" smtClean="0"/>
              <a:t> provides these sketches illustrating how lift might be distributed in an area where several nearby thermals were triggered from the same reservoir of hot air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b="1" dirty="0" smtClean="0"/>
              <a:t>While attempting to center the thermal you should also be “forming a mental picture” of the thermal’s cross-section. Once you have that picture, use that to roll-out and roll-in </a:t>
            </a:r>
          </a:p>
          <a:p>
            <a:pPr marL="0" lvl="1">
              <a:buFont typeface="Arial" pitchFamily="34" charset="0"/>
              <a:buChar char="•"/>
            </a:pPr>
            <a:r>
              <a:rPr lang="en-US" b="1" dirty="0" smtClean="0"/>
              <a:t>Be ready to revise your mental picture of the thermal. Not necessarily because you were wrong, but because the thermal changes with height.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And remember, the lift cross-section changes near the top, even in an idealized thermal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488668"/>
            <a:ext cx="50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https://www.youtube.com/watch?v=54Dm3lMwIL4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</a:t>
            </a:r>
          </a:p>
          <a:p>
            <a:r>
              <a:rPr lang="en-US" b="1" dirty="0" smtClean="0"/>
              <a:t>Temperature on left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3124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metric of Turbulence on the right</a:t>
            </a:r>
            <a:endParaRPr lang="en-US" b="1" dirty="0"/>
          </a:p>
        </p:txBody>
      </p:sp>
      <p:pic>
        <p:nvPicPr>
          <p:cNvPr id="8" name="mushroomcap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1" y="734921"/>
            <a:ext cx="5943600" cy="5894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90269"/>
            <a:ext cx="830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Be ready to revise your mental picture of the thermal. Not necessarily because you were wrong, but because the thermal changes with height.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01" y="203023"/>
            <a:ext cx="8464632" cy="6596397"/>
          </a:xfrm>
          <a:prstGeom prst="rect">
            <a:avLst/>
          </a:prstGeom>
          <a:noFill/>
        </p:spPr>
        <p:txBody>
          <a:bodyPr wrap="square" lIns="82113" tIns="41057" rIns="82113" bIns="41057" rtlCol="0">
            <a:spAutoFit/>
          </a:bodyPr>
          <a:lstStyle/>
          <a:p>
            <a:r>
              <a:rPr lang="en-US" sz="2200" dirty="0"/>
              <a:t>Mark Montague’s 5 Rules For Deciding Which Way to Turn:</a:t>
            </a:r>
          </a:p>
          <a:p>
            <a:r>
              <a:rPr lang="en-US" sz="2200" dirty="0"/>
              <a:t>(simply go down the list and apply the first rule that applies)</a:t>
            </a:r>
          </a:p>
          <a:p>
            <a:endParaRPr lang="en-US" dirty="0" smtClean="0"/>
          </a:p>
          <a:p>
            <a:r>
              <a:rPr lang="en-US" sz="2200" dirty="0"/>
              <a:t>1) If close to high terrain, turn away from the terrain</a:t>
            </a:r>
          </a:p>
          <a:p>
            <a:r>
              <a:rPr lang="en-US" dirty="0" smtClean="0"/>
              <a:t>--you don’t want to collide with the terrain, nor do you want (if low)</a:t>
            </a:r>
          </a:p>
          <a:p>
            <a:r>
              <a:rPr lang="en-US" dirty="0" smtClean="0"/>
              <a:t>to drift downwind and into the sink beyond the crest</a:t>
            </a:r>
          </a:p>
          <a:p>
            <a:endParaRPr lang="en-US" dirty="0" smtClean="0"/>
          </a:p>
          <a:p>
            <a:r>
              <a:rPr lang="en-US" sz="2200" dirty="0"/>
              <a:t>2) If close to other traffic, turn so as to minimize the collision risk</a:t>
            </a:r>
          </a:p>
          <a:p>
            <a:r>
              <a:rPr lang="en-US" dirty="0" smtClean="0"/>
              <a:t>--this includes matching the turn direction in use by another glider</a:t>
            </a:r>
          </a:p>
          <a:p>
            <a:r>
              <a:rPr lang="en-US" dirty="0" smtClean="0"/>
              <a:t>already climbing in the thermal you’re about to use</a:t>
            </a:r>
          </a:p>
          <a:p>
            <a:endParaRPr lang="en-US" dirty="0" smtClean="0"/>
          </a:p>
          <a:p>
            <a:r>
              <a:rPr lang="en-US" sz="2200" dirty="0"/>
              <a:t>3) If you sense one wing being lifted by the thermal, turn toward that wing</a:t>
            </a:r>
          </a:p>
          <a:p>
            <a:r>
              <a:rPr lang="en-US" dirty="0" smtClean="0"/>
              <a:t>--the thermal core is likely to be in that direction</a:t>
            </a:r>
          </a:p>
          <a:p>
            <a:endParaRPr lang="en-US" dirty="0" smtClean="0"/>
          </a:p>
          <a:p>
            <a:r>
              <a:rPr lang="en-US" sz="2200" dirty="0"/>
              <a:t>4) If you’re on a generally cross-wind heading, turn into the wind</a:t>
            </a:r>
          </a:p>
          <a:p>
            <a:r>
              <a:rPr lang="en-US" dirty="0" smtClean="0"/>
              <a:t>--the upwind edge is likely to be the strongest part of the thermal</a:t>
            </a:r>
          </a:p>
          <a:p>
            <a:endParaRPr lang="en-US" dirty="0" smtClean="0"/>
          </a:p>
          <a:p>
            <a:r>
              <a:rPr lang="en-US" sz="2200" dirty="0"/>
              <a:t>5) If no other rule applies, recall what direction you turned in the last thermal you used, and turn the opposite way</a:t>
            </a:r>
          </a:p>
          <a:p>
            <a:r>
              <a:rPr lang="en-US" dirty="0" smtClean="0"/>
              <a:t>--you want to develop equal facility with turns in either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tensteinThermal2.jpg"/>
          <p:cNvPicPr>
            <a:picLocks noChangeAspect="1"/>
          </p:cNvPicPr>
          <p:nvPr/>
        </p:nvPicPr>
        <p:blipFill>
          <a:blip r:embed="rId2" cstate="print"/>
          <a:srcRect t="3333" r="5114" b="6277"/>
          <a:stretch>
            <a:fillRect/>
          </a:stretch>
        </p:blipFill>
        <p:spPr>
          <a:xfrm>
            <a:off x="3505200" y="1143000"/>
            <a:ext cx="5462751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16406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Practice: Assume each of these thermal cross-sections is “12 seconds by 20 seconds” in size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Imagine yourself having just entered one of these thermals at any point, flying straight.</a:t>
            </a:r>
          </a:p>
          <a:p>
            <a:endParaRPr lang="en-US" b="1" dirty="0" smtClean="0"/>
          </a:p>
          <a:p>
            <a:r>
              <a:rPr lang="en-US" b="1" dirty="0" smtClean="0"/>
              <a:t>Draw the line. If it’s 3 sec long, start </a:t>
            </a:r>
            <a:r>
              <a:rPr lang="en-US" b="1" dirty="0" err="1" smtClean="0"/>
              <a:t>thermalling</a:t>
            </a:r>
            <a:r>
              <a:rPr lang="en-US" b="1" dirty="0" smtClean="0"/>
              <a:t>. Then apply </a:t>
            </a:r>
            <a:r>
              <a:rPr lang="en-US" b="1" dirty="0" err="1" smtClean="0"/>
              <a:t>Petmecky’s</a:t>
            </a:r>
            <a:r>
              <a:rPr lang="en-US" b="1" dirty="0" smtClean="0"/>
              <a:t> rules based on instantaneous </a:t>
            </a:r>
            <a:r>
              <a:rPr lang="en-US" b="1" u="sng" dirty="0" smtClean="0"/>
              <a:t>changes</a:t>
            </a:r>
            <a:r>
              <a:rPr lang="en-US" b="1" dirty="0" smtClean="0"/>
              <a:t> of the </a:t>
            </a:r>
            <a:r>
              <a:rPr lang="en-US" b="1" dirty="0" err="1" smtClean="0"/>
              <a:t>vario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tensteinThermal2.jpg"/>
          <p:cNvPicPr>
            <a:picLocks noChangeAspect="1"/>
          </p:cNvPicPr>
          <p:nvPr/>
        </p:nvPicPr>
        <p:blipFill>
          <a:blip r:embed="rId2" cstate="print"/>
          <a:srcRect t="3333" r="5114" b="6277"/>
          <a:stretch>
            <a:fillRect/>
          </a:stretch>
        </p:blipFill>
        <p:spPr>
          <a:xfrm>
            <a:off x="1219200" y="300182"/>
            <a:ext cx="6529551" cy="65578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8786965" flipV="1">
            <a:off x="3349314" y="3607785"/>
            <a:ext cx="0" cy="15127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 rot="8786965">
            <a:off x="2534278" y="4665204"/>
            <a:ext cx="1322873" cy="1328284"/>
          </a:xfrm>
          <a:prstGeom prst="ellipse">
            <a:avLst/>
          </a:prstGeom>
          <a:noFill/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13" tIns="41057" rIns="82113" bIns="41057" numCol="1" rtlCol="0" anchor="t" anchorCtr="0" compatLnSpc="1">
            <a:prstTxWarp prst="textNoShape">
              <a:avLst/>
            </a:prstTxWarp>
          </a:bodyPr>
          <a:lstStyle/>
          <a:p>
            <a:pPr defTabSz="8211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0"/>
            <a:ext cx="6400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 turn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tensteinThermal2.jpg"/>
          <p:cNvPicPr>
            <a:picLocks noChangeAspect="1"/>
          </p:cNvPicPr>
          <p:nvPr/>
        </p:nvPicPr>
        <p:blipFill>
          <a:blip r:embed="rId2" cstate="print"/>
          <a:srcRect t="3333" r="5114" b="6277"/>
          <a:stretch>
            <a:fillRect/>
          </a:stretch>
        </p:blipFill>
        <p:spPr>
          <a:xfrm>
            <a:off x="1219200" y="300182"/>
            <a:ext cx="6529551" cy="65578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8786965" flipV="1">
            <a:off x="3349314" y="3607785"/>
            <a:ext cx="0" cy="15127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>
            <a:spLocks noChangeAspect="1"/>
          </p:cNvSpPr>
          <p:nvPr/>
        </p:nvSpPr>
        <p:spPr bwMode="auto">
          <a:xfrm rot="8786965">
            <a:off x="2534278" y="4665204"/>
            <a:ext cx="1322873" cy="1328284"/>
          </a:xfrm>
          <a:prstGeom prst="ellipse">
            <a:avLst/>
          </a:prstGeom>
          <a:noFill/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13" tIns="41057" rIns="82113" bIns="41057" numCol="1" rtlCol="0" anchor="t" anchorCtr="0" compatLnSpc="1">
            <a:prstTxWarp prst="textNoShape">
              <a:avLst/>
            </a:prstTxWarp>
          </a:bodyPr>
          <a:lstStyle/>
          <a:p>
            <a:pPr defTabSz="8211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6400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Second turn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4648200"/>
            <a:ext cx="68580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CC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>
            <a:spLocks noChangeAspect="1"/>
          </p:cNvSpPr>
          <p:nvPr/>
        </p:nvSpPr>
        <p:spPr bwMode="auto">
          <a:xfrm rot="8786965">
            <a:off x="3228656" y="4903110"/>
            <a:ext cx="1322873" cy="1328284"/>
          </a:xfrm>
          <a:prstGeom prst="ellipse">
            <a:avLst/>
          </a:prstGeom>
          <a:noFill/>
          <a:ln w="57150" cap="flat" cmpd="sng" algn="ctr">
            <a:solidFill>
              <a:srgbClr val="0000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82113" tIns="41057" rIns="82113" bIns="41057" numCol="1" rtlCol="0" anchor="t" anchorCtr="0" compatLnSpc="1">
            <a:prstTxWarp prst="textNoShape">
              <a:avLst/>
            </a:prstTxWarp>
          </a:bodyPr>
          <a:lstStyle/>
          <a:p>
            <a:pPr defTabSz="8211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llermanCommonMistakes1.jpg"/>
          <p:cNvPicPr>
            <a:picLocks noChangeAspect="1"/>
          </p:cNvPicPr>
          <p:nvPr/>
        </p:nvPicPr>
        <p:blipFill>
          <a:blip r:embed="rId2" cstate="print"/>
          <a:srcRect l="60833" t="17391" r="16667"/>
          <a:stretch>
            <a:fillRect/>
          </a:stretch>
        </p:blipFill>
        <p:spPr>
          <a:xfrm>
            <a:off x="2133600" y="76199"/>
            <a:ext cx="3211600" cy="6629401"/>
          </a:xfrm>
          <a:prstGeom prst="rect">
            <a:avLst/>
          </a:prstGeom>
        </p:spPr>
      </p:pic>
      <p:pic>
        <p:nvPicPr>
          <p:cNvPr id="3" name="Picture 2" descr="KellermanCommonMistakes2.jpg"/>
          <p:cNvPicPr>
            <a:picLocks noChangeAspect="1"/>
          </p:cNvPicPr>
          <p:nvPr/>
        </p:nvPicPr>
        <p:blipFill>
          <a:blip r:embed="rId3" cstate="print"/>
          <a:srcRect l="61667" t="21838" r="17500" b="7016"/>
          <a:stretch>
            <a:fillRect/>
          </a:stretch>
        </p:blipFill>
        <p:spPr>
          <a:xfrm>
            <a:off x="5422900" y="152400"/>
            <a:ext cx="34925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Common Soaring errors from an article by Richard </a:t>
            </a:r>
            <a:r>
              <a:rPr lang="en-US" b="1" dirty="0" err="1" smtClean="0"/>
              <a:t>Kellerman</a:t>
            </a:r>
            <a:r>
              <a:rPr lang="en-US" b="1" dirty="0" smtClean="0"/>
              <a:t> in November, 2000 Soaring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55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Suggested in-flight </a:t>
            </a:r>
            <a:r>
              <a:rPr lang="en-US" sz="2400" b="1" dirty="0" err="1" smtClean="0"/>
              <a:t>thermalling</a:t>
            </a:r>
            <a:r>
              <a:rPr lang="en-US" sz="2400" b="1" dirty="0" smtClean="0"/>
              <a:t> exercises for today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 to time a few of your circles today. Note the approximate average airspeed. Use the table to get an average bank angle</a:t>
            </a:r>
          </a:p>
          <a:p>
            <a:pPr lvl="1"/>
            <a:r>
              <a:rPr lang="en-US" b="1" dirty="0" smtClean="0"/>
              <a:t>Set as a goal to leave thermal camp able to fly approximately constant speed and bank circles that take about 18-22 seconds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you’re having trouble centering thermals with the 270 degree technique which requires you to estimate where peak lift rate is, try </a:t>
            </a:r>
            <a:r>
              <a:rPr lang="en-US" b="1" dirty="0" err="1" smtClean="0"/>
              <a:t>Petmecky’s</a:t>
            </a:r>
            <a:r>
              <a:rPr lang="en-US" b="1" dirty="0" smtClean="0"/>
              <a:t> technique with which you to respond to </a:t>
            </a:r>
            <a:r>
              <a:rPr lang="en-US" b="1" dirty="0" err="1" smtClean="0"/>
              <a:t>variometer</a:t>
            </a:r>
            <a:r>
              <a:rPr lang="en-US" b="1" dirty="0" smtClean="0"/>
              <a:t> changes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ichmannP83.jpg"/>
          <p:cNvPicPr>
            <a:picLocks noChangeAspect="1"/>
          </p:cNvPicPr>
          <p:nvPr/>
        </p:nvPicPr>
        <p:blipFill>
          <a:blip r:embed="rId2" cstate="print"/>
          <a:srcRect b="64444"/>
          <a:stretch>
            <a:fillRect/>
          </a:stretch>
        </p:blipFill>
        <p:spPr>
          <a:xfrm>
            <a:off x="152400" y="304800"/>
            <a:ext cx="8256565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528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 Reichmann’s </a:t>
            </a:r>
            <a:r>
              <a:rPr lang="en-US" sz="2400" b="1" dirty="0" err="1" smtClean="0"/>
              <a:t>Thermalling</a:t>
            </a:r>
            <a:r>
              <a:rPr lang="en-US" sz="2400" b="1" dirty="0" smtClean="0"/>
              <a:t> Exercise #1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ichmann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762000"/>
            <a:ext cx="4484751" cy="579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92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One of many exercises in Reichmann’s Cross-Country Soaring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rek'sNotesOnThermalling.jpg"/>
          <p:cNvPicPr>
            <a:picLocks noChangeAspect="1"/>
          </p:cNvPicPr>
          <p:nvPr/>
        </p:nvPicPr>
        <p:blipFill>
          <a:blip r:embed="rId2" cstate="print"/>
          <a:srcRect b="47778"/>
          <a:stretch>
            <a:fillRect/>
          </a:stretch>
        </p:blipFill>
        <p:spPr>
          <a:xfrm>
            <a:off x="106175" y="152400"/>
            <a:ext cx="8997179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rek'sNotesOnThermalling.jpg"/>
          <p:cNvPicPr>
            <a:picLocks noChangeAspect="1"/>
          </p:cNvPicPr>
          <p:nvPr/>
        </p:nvPicPr>
        <p:blipFill>
          <a:blip r:embed="rId2" cstate="print"/>
          <a:srcRect t="50865" b="-376"/>
          <a:stretch>
            <a:fillRect/>
          </a:stretch>
        </p:blipFill>
        <p:spPr>
          <a:xfrm>
            <a:off x="76200" y="228600"/>
            <a:ext cx="8997179" cy="5562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" y="3810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4800" y="20574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" y="26670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34290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48006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81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Another important question that you’ll need to answer at least once each soaring day is,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828800"/>
            <a:ext cx="498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“When do I get off tow?”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</a:t>
            </a:r>
            <a:r>
              <a:rPr lang="en-US" sz="2400" b="1" dirty="0" err="1" smtClean="0"/>
              <a:t>Montagues</a:t>
            </a:r>
            <a:r>
              <a:rPr lang="en-US" sz="2400" b="1" dirty="0" smtClean="0"/>
              <a:t> two step process for deciding when to release on a day when thermals are working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5059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 Be above some minimum, predetermined altitude</a:t>
            </a:r>
          </a:p>
          <a:p>
            <a:pPr lvl="1"/>
            <a:r>
              <a:rPr lang="en-US" b="1" dirty="0" smtClean="0"/>
              <a:t>(e.g. “I will not release until I am at least 2500’ AGL”)</a:t>
            </a:r>
          </a:p>
          <a:p>
            <a:endParaRPr lang="en-US" b="1" dirty="0"/>
          </a:p>
          <a:p>
            <a:r>
              <a:rPr lang="en-US" b="1" dirty="0" smtClean="0"/>
              <a:t>2- Reject any apparent thermal that lasts for less than 5 seconds</a:t>
            </a:r>
          </a:p>
          <a:p>
            <a:r>
              <a:rPr lang="en-US" b="1" dirty="0" smtClean="0"/>
              <a:t>The decision to pull the release is irreversible</a:t>
            </a:r>
          </a:p>
          <a:p>
            <a:r>
              <a:rPr lang="en-US" b="1" dirty="0" smtClean="0"/>
              <a:t>There’s a good chance this is the closest to landing that you will be for your entire flight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73833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But wait a minute… On </a:t>
            </a:r>
            <a:r>
              <a:rPr lang="en-US" b="1" dirty="0" err="1" smtClean="0"/>
              <a:t>aerotow</a:t>
            </a:r>
            <a:r>
              <a:rPr lang="en-US" b="1" dirty="0" smtClean="0"/>
              <a:t> my </a:t>
            </a:r>
            <a:r>
              <a:rPr lang="en-US" b="1" dirty="0" err="1" smtClean="0"/>
              <a:t>vario’s</a:t>
            </a:r>
            <a:r>
              <a:rPr lang="en-US" b="1" dirty="0" smtClean="0"/>
              <a:t> almost always indicating “Up”</a:t>
            </a:r>
          </a:p>
          <a:p>
            <a:pPr lvl="1"/>
            <a:r>
              <a:rPr lang="en-US" b="1" dirty="0" smtClean="0"/>
              <a:t>How do I know I’m in a thermal?</a:t>
            </a:r>
          </a:p>
          <a:p>
            <a:endParaRPr lang="en-US" b="1" dirty="0" smtClean="0"/>
          </a:p>
          <a:p>
            <a:r>
              <a:rPr lang="en-US" b="1" dirty="0" smtClean="0"/>
              <a:t>Get to know your glider’s rate of climb behind a given </a:t>
            </a:r>
            <a:r>
              <a:rPr lang="en-US" b="1" dirty="0" err="1" smtClean="0"/>
              <a:t>towplane</a:t>
            </a:r>
            <a:r>
              <a:rPr lang="en-US" b="1" dirty="0" smtClean="0"/>
              <a:t> without lift</a:t>
            </a:r>
          </a:p>
          <a:p>
            <a:r>
              <a:rPr lang="en-US" b="1" dirty="0" smtClean="0"/>
              <a:t>(often ~4-6 </a:t>
            </a:r>
            <a:r>
              <a:rPr lang="en-US" b="1" dirty="0" err="1" smtClean="0"/>
              <a:t>kts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When your </a:t>
            </a:r>
            <a:r>
              <a:rPr lang="en-US" b="1" dirty="0" err="1" smtClean="0"/>
              <a:t>vario</a:t>
            </a:r>
            <a:r>
              <a:rPr lang="en-US" b="1" dirty="0" smtClean="0"/>
              <a:t> indicates much higher than that, you’re in lift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writes,</a:t>
            </a:r>
          </a:p>
          <a:p>
            <a:r>
              <a:rPr lang="en-US" b="1" dirty="0"/>
              <a:t>Too many pilots decide, before they even take off, to release at some</a:t>
            </a:r>
          </a:p>
          <a:p>
            <a:r>
              <a:rPr lang="en-US" b="1" dirty="0"/>
              <a:t>arbitrary altitude. They’ll fly through a great thermal at 2500 feet, fly</a:t>
            </a:r>
          </a:p>
          <a:p>
            <a:r>
              <a:rPr lang="en-US" b="1" dirty="0"/>
              <a:t>out of it at 2800 feet, then release in sink at 3000 feet—and turn</a:t>
            </a:r>
          </a:p>
          <a:p>
            <a:r>
              <a:rPr lang="en-US" b="1" dirty="0"/>
              <a:t>around and try to find that thermal again. Good luck!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much </a:t>
            </a:r>
            <a:r>
              <a:rPr lang="en-US" b="1" dirty="0" smtClean="0"/>
              <a:t>better strategy </a:t>
            </a:r>
            <a:r>
              <a:rPr lang="en-US" b="1" dirty="0"/>
              <a:t>is to set a “floor” altitude below which we won’t release, </a:t>
            </a:r>
            <a:r>
              <a:rPr lang="en-US" b="1" dirty="0" smtClean="0"/>
              <a:t>then release </a:t>
            </a:r>
            <a:r>
              <a:rPr lang="en-US" b="1" dirty="0"/>
              <a:t>in the first good thermal we encounter above that floor, </a:t>
            </a:r>
            <a:r>
              <a:rPr lang="en-US" b="1" dirty="0" smtClean="0"/>
              <a:t>during which </a:t>
            </a:r>
            <a:r>
              <a:rPr lang="en-US" b="1" dirty="0"/>
              <a:t>we experience good lift for at least 5 seconds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1251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continues,</a:t>
            </a:r>
          </a:p>
          <a:p>
            <a:r>
              <a:rPr lang="en-US" b="1" dirty="0" smtClean="0"/>
              <a:t>Not only will the technique of releasing in the first good 5-sec thermal encountered</a:t>
            </a:r>
          </a:p>
          <a:p>
            <a:r>
              <a:rPr lang="en-US" b="1" dirty="0" smtClean="0"/>
              <a:t>after reaching your floor for the day save you money, it will also enable your</a:t>
            </a:r>
          </a:p>
          <a:p>
            <a:r>
              <a:rPr lang="en-US" b="1" dirty="0" smtClean="0"/>
              <a:t>buddies back on the ground to get airborne sooner, too—and you’ll find it’s easily</a:t>
            </a:r>
          </a:p>
          <a:p>
            <a:r>
              <a:rPr lang="en-US" b="1" dirty="0" smtClean="0"/>
              <a:t>the fastest, easiest way to get your flight off to a good start.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2031" b="6116"/>
          <a:stretch>
            <a:fillRect/>
          </a:stretch>
        </p:blipFill>
        <p:spPr bwMode="auto">
          <a:xfrm>
            <a:off x="609600" y="1524000"/>
            <a:ext cx="7215752" cy="396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We’ve been saying that a </a:t>
            </a:r>
            <a:r>
              <a:rPr lang="en-US" sz="2800" b="1" dirty="0" err="1" smtClean="0"/>
              <a:t>thermalling</a:t>
            </a:r>
            <a:r>
              <a:rPr lang="en-US" sz="2800" b="1" dirty="0" smtClean="0"/>
              <a:t> turn should take 18-22 seconds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867400"/>
            <a:ext cx="701512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This number comes from the size of a typical thermal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066800"/>
            <a:ext cx="4267200" cy="5638800"/>
            <a:chOff x="457200" y="914400"/>
            <a:chExt cx="4267200" cy="5638800"/>
          </a:xfrm>
        </p:grpSpPr>
        <p:pic>
          <p:nvPicPr>
            <p:cNvPr id="3" name="Picture 2" descr="SimulationSnapshot.jpg"/>
            <p:cNvPicPr>
              <a:picLocks noChangeAspect="1"/>
            </p:cNvPicPr>
            <p:nvPr/>
          </p:nvPicPr>
          <p:blipFill>
            <a:blip r:embed="rId2" cstate="print"/>
            <a:srcRect l="12500" t="4787" r="49824" b="6662"/>
            <a:stretch>
              <a:fillRect/>
            </a:stretch>
          </p:blipFill>
          <p:spPr>
            <a:xfrm>
              <a:off x="457200" y="914400"/>
              <a:ext cx="4267200" cy="5638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5800" y="3200400"/>
              <a:ext cx="12954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Mostly a narrow column of rising air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800600"/>
              <a:ext cx="129540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Pool of hot air being depleted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914400"/>
              <a:ext cx="1905000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“Mushroom cap” of larger diameter that’s net rising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“diametrical </a:t>
            </a:r>
            <a:r>
              <a:rPr lang="en-US" sz="2400" b="1" dirty="0" err="1" smtClean="0"/>
              <a:t>scalelength</a:t>
            </a:r>
            <a:r>
              <a:rPr lang="en-US" sz="2400" b="1" dirty="0" smtClean="0"/>
              <a:t>” of a Great Basin Thermal’s column is on the order of 500’ (150 meters)</a:t>
            </a:r>
            <a:endParaRPr lang="en-US" sz="2400" b="1" dirty="0"/>
          </a:p>
        </p:txBody>
      </p:sp>
      <p:pic>
        <p:nvPicPr>
          <p:cNvPr id="8" name="Picture 7" descr="IdealizedThe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4043514" cy="339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525333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~150 m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20000" y="3124200"/>
            <a:ext cx="0" cy="297180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56300" y="3124200"/>
            <a:ext cx="0" cy="297180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7372426" y="5484168"/>
            <a:ext cx="171374" cy="2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943600" y="5486400"/>
            <a:ext cx="410221" cy="2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TimeVsAngleAndSpeed.jpg"/>
          <p:cNvPicPr>
            <a:picLocks noChangeAspect="1"/>
          </p:cNvPicPr>
          <p:nvPr/>
        </p:nvPicPr>
        <p:blipFill>
          <a:blip r:embed="rId2" cstate="print"/>
          <a:srcRect t="48131" b="2776"/>
          <a:stretch>
            <a:fillRect/>
          </a:stretch>
        </p:blipFill>
        <p:spPr>
          <a:xfrm>
            <a:off x="190130" y="1371600"/>
            <a:ext cx="887767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 err="1" smtClean="0"/>
              <a:t>unshaded</a:t>
            </a:r>
            <a:r>
              <a:rPr lang="en-US" sz="2400" b="1" dirty="0" smtClean="0"/>
              <a:t> portions of this table are speed/bank angle combinations that give a 150 meter, or so, diameter circle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1750</Words>
  <Application>Microsoft Macintosh PowerPoint</Application>
  <PresentationFormat>On-screen Show (4:3)</PresentationFormat>
  <Paragraphs>147</Paragraphs>
  <Slides>38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Suter</dc:creator>
  <cp:lastModifiedBy>Laurance Suter</cp:lastModifiedBy>
  <cp:revision>17</cp:revision>
  <dcterms:created xsi:type="dcterms:W3CDTF">2014-05-14T02:13:39Z</dcterms:created>
  <dcterms:modified xsi:type="dcterms:W3CDTF">2016-06-19T01:43:04Z</dcterms:modified>
</cp:coreProperties>
</file>